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7" r:id="rId3"/>
    <p:sldId id="309" r:id="rId4"/>
    <p:sldId id="315" r:id="rId5"/>
    <p:sldId id="310" r:id="rId6"/>
    <p:sldId id="313" r:id="rId7"/>
    <p:sldId id="286" r:id="rId8"/>
    <p:sldId id="257" r:id="rId9"/>
    <p:sldId id="311" r:id="rId10"/>
    <p:sldId id="301" r:id="rId11"/>
    <p:sldId id="298" r:id="rId12"/>
    <p:sldId id="259" r:id="rId13"/>
    <p:sldId id="295" r:id="rId14"/>
    <p:sldId id="308" r:id="rId15"/>
    <p:sldId id="306" r:id="rId16"/>
    <p:sldId id="302" r:id="rId17"/>
    <p:sldId id="312" r:id="rId18"/>
    <p:sldId id="266" r:id="rId19"/>
    <p:sldId id="30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EF4"/>
    <a:srgbClr val="D5B8EA"/>
    <a:srgbClr val="B889DB"/>
    <a:srgbClr val="FDFFB3"/>
    <a:srgbClr val="B405D1"/>
    <a:srgbClr val="FC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rgbClr val="D5B8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735C-6339-4CB7-9409-46ACEF224B2F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4AF5-AEC6-4706-AA16-AB7616D62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tiff"/><Relationship Id="rId5" Type="http://schemas.openxmlformats.org/officeDocument/2006/relationships/image" Target="../media/image18.gif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data assimilation approach to quantify uncertainty for estimates of biomass stocks and</a:t>
            </a:r>
            <a:br>
              <a:rPr lang="en-US" b="1" dirty="0" smtClean="0"/>
            </a:br>
            <a:r>
              <a:rPr lang="en-US" b="1" dirty="0" smtClean="0"/>
              <a:t>changes in Amazon forests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Duffy</a:t>
            </a:r>
          </a:p>
          <a:p>
            <a:r>
              <a:rPr lang="en-US" dirty="0" smtClean="0"/>
              <a:t>Michael Keller</a:t>
            </a:r>
          </a:p>
          <a:p>
            <a:r>
              <a:rPr lang="en-US" dirty="0" smtClean="0"/>
              <a:t>Doug Morton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A3F30D-4BAD-4BA7-94C5-28A237F3847A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143000" y="215900"/>
            <a:ext cx="6858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/>
              <a:t>Process Model Development</a:t>
            </a:r>
            <a:endParaRPr lang="en-US" sz="4000" dirty="0"/>
          </a:p>
        </p:txBody>
      </p: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428625" y="1531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82688"/>
            <a:ext cx="8229600" cy="52038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ＭＳ Ｐゴシック" charset="0"/>
              </a:rPr>
              <a:t>At spatial scales corresponding to the size of the domain for our analysis, land use is the strongest driver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cs typeface="ＭＳ Ｐゴシック" charset="0"/>
              </a:rPr>
              <a:t>Currently, the deterministic component of our process model is just a mean term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ＭＳ Ｐゴシック" charset="0"/>
              </a:rPr>
              <a:t>We will use satellite imagery to build land cover explanatory variables for potential use in th</a:t>
            </a:r>
            <a:r>
              <a:rPr lang="en-US" sz="2800" kern="0" dirty="0" smtClean="0">
                <a:cs typeface="ＭＳ Ｐゴシック" charset="0"/>
              </a:rPr>
              <a:t>e process model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latin typeface="+mn-lt"/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latin typeface="+mn-lt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4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Lidar</a:t>
            </a:r>
            <a:r>
              <a:rPr lang="en-US" sz="2800" dirty="0" smtClean="0"/>
              <a:t> </a:t>
            </a:r>
            <a:r>
              <a:rPr lang="en-US" sz="2800" dirty="0" err="1" smtClean="0"/>
              <a:t>Variograms</a:t>
            </a:r>
            <a:r>
              <a:rPr lang="en-US" sz="2800" dirty="0" smtClean="0"/>
              <a:t> for P100 Returns Heights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914400"/>
            <a:ext cx="6788479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2106253" cy="2103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5847" y="1210336"/>
            <a:ext cx="2106254" cy="2103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Assimilation for High–Level 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implementation of assimilation algorithms</a:t>
            </a:r>
          </a:p>
          <a:p>
            <a:endParaRPr lang="en-US" dirty="0" smtClean="0"/>
          </a:p>
          <a:p>
            <a:r>
              <a:rPr lang="en-US" dirty="0" smtClean="0"/>
              <a:t>Quantitative measures of uncertainty associated with high-level data products can be the endpoint for characterization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714" t="8584" r="4286" b="8584"/>
          <a:stretch>
            <a:fillRect/>
          </a:stretch>
        </p:blipFill>
        <p:spPr bwMode="auto">
          <a:xfrm>
            <a:off x="7467600" y="2575560"/>
            <a:ext cx="159203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35052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524000"/>
            <a:ext cx="7772400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1524000"/>
            <a:ext cx="3124200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10200" y="3810000"/>
            <a:ext cx="312420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1000" y="3810000"/>
            <a:ext cx="77724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Assimilation for a test </a:t>
            </a:r>
            <a:r>
              <a:rPr lang="en-US" dirty="0" err="1" smtClean="0"/>
              <a:t>Subregion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000" t="11446" r="5714" b="12876"/>
          <a:stretch>
            <a:fillRect/>
          </a:stretch>
        </p:blipFill>
        <p:spPr bwMode="auto">
          <a:xfrm>
            <a:off x="381000" y="1523999"/>
            <a:ext cx="4997622" cy="44805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5714" t="8584" r="4286" b="8584"/>
          <a:stretch>
            <a:fillRect/>
          </a:stretch>
        </p:blipFill>
        <p:spPr bwMode="auto">
          <a:xfrm>
            <a:off x="7467600" y="2575560"/>
            <a:ext cx="159203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35052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914400"/>
            <a:ext cx="80010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914400"/>
            <a:ext cx="12192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15200" y="3810000"/>
            <a:ext cx="12192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400" y="3810000"/>
            <a:ext cx="80010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 t="7805"/>
          <a:stretch>
            <a:fillRect/>
          </a:stretch>
        </p:blipFill>
        <p:spPr bwMode="auto">
          <a:xfrm>
            <a:off x="76198" y="914400"/>
            <a:ext cx="7242048" cy="502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Mean of</a:t>
            </a:r>
          </a:p>
          <a:p>
            <a:pPr algn="ctr"/>
            <a:r>
              <a:rPr lang="en-US" sz="2400" dirty="0" smtClean="0"/>
              <a:t> Assimilated ACD Data Product (Mg C ha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5714" t="8584" r="4286" b="8584"/>
          <a:stretch>
            <a:fillRect/>
          </a:stretch>
        </p:blipFill>
        <p:spPr bwMode="auto">
          <a:xfrm>
            <a:off x="7467600" y="2575560"/>
            <a:ext cx="159203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35052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914400"/>
            <a:ext cx="80010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914400"/>
            <a:ext cx="12192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15200" y="3810000"/>
            <a:ext cx="12192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400" y="3810000"/>
            <a:ext cx="80010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 t="7805"/>
          <a:stretch>
            <a:fillRect/>
          </a:stretch>
        </p:blipFill>
        <p:spPr bwMode="auto">
          <a:xfrm>
            <a:off x="76200" y="914400"/>
            <a:ext cx="7242048" cy="502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86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Standard Deviation of</a:t>
            </a:r>
          </a:p>
          <a:p>
            <a:pPr algn="ctr"/>
            <a:r>
              <a:rPr lang="en-US" sz="2400" dirty="0" smtClean="0"/>
              <a:t> Assimilated ACD Data Product (Mg C ha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4" y="76200"/>
            <a:ext cx="8698680" cy="6675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096"/>
            <a:ext cx="91440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Estimated Standard Deviation of Assimilated Data Product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approach utilizes uncertainty reducing assumptions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Lidar</a:t>
            </a:r>
            <a:r>
              <a:rPr lang="en-US" dirty="0" smtClean="0"/>
              <a:t> component regression of Aboveground Carbon Density ~ height</a:t>
            </a:r>
          </a:p>
          <a:p>
            <a:pPr lvl="1"/>
            <a:r>
              <a:rPr lang="en-US" dirty="0" smtClean="0"/>
              <a:t>Inventory component regression of Aboveground biomass ~ height, </a:t>
            </a:r>
            <a:r>
              <a:rPr lang="en-US" dirty="0" err="1" smtClean="0"/>
              <a:t>dbh</a:t>
            </a:r>
            <a:r>
              <a:rPr lang="en-US" dirty="0" smtClean="0"/>
              <a:t>, </a:t>
            </a:r>
            <a:r>
              <a:rPr lang="en-US" dirty="0" err="1" smtClean="0"/>
              <a:t>wsd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 for uncertainty in the parameters in the allometric models</a:t>
            </a:r>
          </a:p>
          <a:p>
            <a:endParaRPr lang="en-US" dirty="0" smtClean="0"/>
          </a:p>
          <a:p>
            <a:r>
              <a:rPr lang="en-US" dirty="0" smtClean="0"/>
              <a:t>Use analyses of </a:t>
            </a:r>
            <a:r>
              <a:rPr lang="en-US" dirty="0" err="1" smtClean="0"/>
              <a:t>LandSat</a:t>
            </a:r>
            <a:r>
              <a:rPr lang="en-US" dirty="0" smtClean="0"/>
              <a:t> time series to characterize disturbance</a:t>
            </a:r>
          </a:p>
          <a:p>
            <a:endParaRPr lang="en-US" dirty="0" smtClean="0"/>
          </a:p>
          <a:p>
            <a:r>
              <a:rPr lang="en-US" dirty="0" smtClean="0"/>
              <a:t>Expand from the test region to the full Municipality of </a:t>
            </a:r>
            <a:r>
              <a:rPr lang="en-US" dirty="0" err="1" smtClean="0"/>
              <a:t>Paragominas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were acquired by the Sustainable Landscapes Brazil project supported by the Brazilian Agricultural Research Corporation (EMBRAPA), the US Forest Service, and USAID, and the US Department of State. 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USFS_Logo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486400"/>
            <a:ext cx="1097280" cy="1188720"/>
          </a:xfrm>
          <a:prstGeom prst="rect">
            <a:avLst/>
          </a:prstGeom>
        </p:spPr>
      </p:pic>
      <p:pic>
        <p:nvPicPr>
          <p:cNvPr id="6" name="Picture 5" descr="USAID_logo.png"/>
          <p:cNvPicPr>
            <a:picLocks/>
          </p:cNvPicPr>
          <p:nvPr/>
        </p:nvPicPr>
        <p:blipFill>
          <a:blip r:embed="rId3" cstate="print"/>
          <a:srcRect l="-2965" t="-9616" r="-2965" b="-9616"/>
          <a:stretch>
            <a:fillRect/>
          </a:stretch>
        </p:blipFill>
        <p:spPr>
          <a:xfrm>
            <a:off x="3200400" y="4495800"/>
            <a:ext cx="2743200" cy="731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Embrapa_Logo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19600"/>
            <a:ext cx="2061029" cy="914400"/>
          </a:xfrm>
          <a:prstGeom prst="rect">
            <a:avLst/>
          </a:prstGeom>
        </p:spPr>
      </p:pic>
      <p:pic>
        <p:nvPicPr>
          <p:cNvPr id="8" name="Picture 7" descr="DoS.g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038600"/>
            <a:ext cx="1097280" cy="1188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Neptune logo transparent 3200px.png"/>
          <p:cNvPicPr>
            <a:picLocks/>
          </p:cNvPicPr>
          <p:nvPr/>
        </p:nvPicPr>
        <p:blipFill>
          <a:blip r:embed="rId6" cstate="print"/>
          <a:srcRect l="-3750" t="-15464" r="-3750" b="-15464"/>
          <a:stretch>
            <a:fillRect/>
          </a:stretch>
        </p:blipFill>
        <p:spPr>
          <a:xfrm>
            <a:off x="3124200" y="5715000"/>
            <a:ext cx="2743200" cy="731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NASA_Lo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486400"/>
            <a:ext cx="1435100" cy="115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 generation of data products based on inventory and </a:t>
            </a:r>
            <a:r>
              <a:rPr lang="en-US" dirty="0" err="1" smtClean="0"/>
              <a:t>lidar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r>
              <a:rPr lang="en-US" dirty="0" smtClean="0"/>
              <a:t>Initial results for the combination of  information from these data products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Discuss next steps for additional uncertainty quantification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low level Aboveground Carbon Density (Mg C ha</a:t>
            </a:r>
            <a:r>
              <a:rPr lang="en-US" baseline="30000" dirty="0" smtClean="0"/>
              <a:t>-1</a:t>
            </a:r>
            <a:r>
              <a:rPr lang="en-US" dirty="0" smtClean="0"/>
              <a:t>) data products based on both inventory and </a:t>
            </a:r>
            <a:r>
              <a:rPr lang="en-US" dirty="0" err="1" smtClean="0"/>
              <a:t>lidar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r>
              <a:rPr lang="en-US" dirty="0" smtClean="0"/>
              <a:t>Implement a statistical data assimilation algorithm to generate spatially explicit estimates of higher order data products with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Hierarchical modeling frame work</a:t>
            </a:r>
          </a:p>
          <a:p>
            <a:pPr lvl="1"/>
            <a:r>
              <a:rPr lang="en-US" dirty="0" smtClean="0"/>
              <a:t>Data models (</a:t>
            </a:r>
            <a:r>
              <a:rPr lang="en-US" dirty="0" err="1" smtClean="0"/>
              <a:t>lidar</a:t>
            </a:r>
            <a:r>
              <a:rPr lang="en-US" dirty="0" smtClean="0"/>
              <a:t> and inventory)</a:t>
            </a:r>
          </a:p>
          <a:p>
            <a:pPr lvl="1"/>
            <a:r>
              <a:rPr lang="en-US" dirty="0" smtClean="0"/>
              <a:t>Process models (Land Use, Topography)</a:t>
            </a:r>
          </a:p>
          <a:p>
            <a:pPr lvl="1"/>
            <a:r>
              <a:rPr lang="en-US" dirty="0" smtClean="0"/>
              <a:t>Parameter models (measurement error, spatial range,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909_Flight_064.jpg"/>
          <p:cNvPicPr>
            <a:picLocks noChangeAspect="1"/>
          </p:cNvPicPr>
          <p:nvPr/>
        </p:nvPicPr>
        <p:blipFill>
          <a:blip r:embed="rId2" cstate="print">
            <a:lum brigh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20140908_Andiroba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066800"/>
            <a:ext cx="257175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Inventory 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96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22 transects of 20x500m were measured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Biomass for each tree was estimated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E.g. 0.051*specific density*DBH^2*Total height (</a:t>
            </a:r>
            <a:r>
              <a:rPr lang="en-US" dirty="0" err="1" smtClean="0">
                <a:solidFill>
                  <a:srgbClr val="FFFF00"/>
                </a:solidFill>
              </a:rPr>
              <a:t>Chave</a:t>
            </a:r>
            <a:r>
              <a:rPr lang="en-US" dirty="0" smtClean="0">
                <a:solidFill>
                  <a:srgbClr val="FFFF00"/>
                </a:solidFill>
              </a:rPr>
              <a:t> 2005)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9" name="Picture 8" descr="IFT_INVENTORY_CREW.tiff"/>
          <p:cNvPicPr>
            <a:picLocks noChangeAspect="1"/>
          </p:cNvPicPr>
          <p:nvPr/>
        </p:nvPicPr>
        <p:blipFill>
          <a:blip r:embed="rId4" cstate="print"/>
          <a:srcRect t="4612" r="628"/>
          <a:stretch>
            <a:fillRect/>
          </a:stretch>
        </p:blipFill>
        <p:spPr>
          <a:xfrm>
            <a:off x="6096000" y="4815773"/>
            <a:ext cx="2894432" cy="18898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dar_point_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657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486400"/>
            <a:ext cx="2438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variation within the corresponding CHM pixel is depicted by this distribution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1752600" y="3733801"/>
            <a:ext cx="2590800" cy="2352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Lidar</a:t>
            </a:r>
            <a:r>
              <a:rPr lang="en-US" sz="2800" dirty="0" smtClean="0"/>
              <a:t> P100 Returns Heights with Transects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714" t="8584" r="4286" b="8584"/>
          <a:stretch>
            <a:fillRect/>
          </a:stretch>
        </p:blipFill>
        <p:spPr bwMode="auto">
          <a:xfrm>
            <a:off x="1219200" y="685800"/>
            <a:ext cx="6567138" cy="603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Data Model: Measurement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and inventory are considered as distinct and uncertain measurements of the unobservable ACD </a:t>
            </a:r>
          </a:p>
          <a:p>
            <a:endParaRPr lang="en-US" dirty="0" smtClean="0"/>
          </a:p>
          <a:p>
            <a:r>
              <a:rPr lang="en-US" dirty="0" smtClean="0"/>
              <a:t> Specific sources of uncertainty can be due to:</a:t>
            </a:r>
          </a:p>
          <a:p>
            <a:pPr lvl="1"/>
            <a:r>
              <a:rPr lang="en-US" dirty="0" smtClean="0"/>
              <a:t>Sampling error, </a:t>
            </a:r>
            <a:r>
              <a:rPr lang="en-US" dirty="0" err="1" smtClean="0"/>
              <a:t>allometry</a:t>
            </a:r>
            <a:r>
              <a:rPr lang="en-US" dirty="0" smtClean="0"/>
              <a:t> models</a:t>
            </a:r>
          </a:p>
          <a:p>
            <a:pPr lvl="1"/>
            <a:r>
              <a:rPr lang="en-US" dirty="0" err="1" smtClean="0"/>
              <a:t>Lidar</a:t>
            </a:r>
            <a:r>
              <a:rPr lang="en-US" dirty="0" smtClean="0"/>
              <a:t> data acquisition strategy</a:t>
            </a:r>
          </a:p>
          <a:p>
            <a:pPr lvl="1"/>
            <a:r>
              <a:rPr lang="en-US" dirty="0" smtClean="0"/>
              <a:t>Spatial resolution (25m</a:t>
            </a:r>
            <a:r>
              <a:rPr lang="en-US" baseline="30000" dirty="0" smtClean="0"/>
              <a:t>2</a:t>
            </a:r>
            <a:r>
              <a:rPr lang="en-US" dirty="0" smtClean="0"/>
              <a:t>, 50m</a:t>
            </a:r>
            <a:r>
              <a:rPr lang="en-US" baseline="30000" dirty="0" smtClean="0"/>
              <a:t>2</a:t>
            </a:r>
            <a:r>
              <a:rPr lang="en-US" dirty="0" smtClean="0"/>
              <a:t>, etc.)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6CF6-7B69-4A78-9FBA-0FA994F4DA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08415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Lidar</a:t>
            </a:r>
            <a:r>
              <a:rPr lang="en-US" sz="2800" dirty="0" smtClean="0"/>
              <a:t> Within Pixel SD for Returns Heights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857" t="17168" r="7143" b="20030"/>
          <a:stretch>
            <a:fillRect/>
          </a:stretch>
        </p:blipFill>
        <p:spPr bwMode="auto">
          <a:xfrm>
            <a:off x="6204858" y="3875314"/>
            <a:ext cx="2099836" cy="16459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2857" t="17168" r="7143" b="20030"/>
          <a:stretch>
            <a:fillRect/>
          </a:stretch>
        </p:blipFill>
        <p:spPr bwMode="auto">
          <a:xfrm>
            <a:off x="6205978" y="1066800"/>
            <a:ext cx="2099822" cy="16459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25556</TotalTime>
  <Words>457</Words>
  <Application>Microsoft Macintosh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data assimilation approach to quantify uncertainty for estimates of biomass stocks and changes in Amazon forests</vt:lpstr>
      <vt:lpstr>Outline</vt:lpstr>
      <vt:lpstr>Approach</vt:lpstr>
      <vt:lpstr>Approach</vt:lpstr>
      <vt:lpstr>Inventory Data</vt:lpstr>
      <vt:lpstr>Lidar Data</vt:lpstr>
      <vt:lpstr>Lidar P100 Returns Heights with Transects</vt:lpstr>
      <vt:lpstr>Data Model: Measurement Error</vt:lpstr>
      <vt:lpstr>Lidar Within Pixel SD for Returns Heights</vt:lpstr>
      <vt:lpstr>PowerPoint Presentation</vt:lpstr>
      <vt:lpstr>Lidar Variograms for P100 Returns Heights</vt:lpstr>
      <vt:lpstr>Assimilation for High–Level Data Products</vt:lpstr>
      <vt:lpstr>Assimilation for a test Subregion</vt:lpstr>
      <vt:lpstr>PowerPoint Presentation</vt:lpstr>
      <vt:lpstr>PowerPoint Presentation</vt:lpstr>
      <vt:lpstr>Estimated Standard Deviation of Assimilated Data Product</vt:lpstr>
      <vt:lpstr>Limitations</vt:lpstr>
      <vt:lpstr>Next Steps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EDA of Lidar and Forest Inventory Data</dc:title>
  <dc:creator>Owner</dc:creator>
  <cp:lastModifiedBy>Michael Keller</cp:lastModifiedBy>
  <cp:revision>1439</cp:revision>
  <dcterms:created xsi:type="dcterms:W3CDTF">2014-03-16T19:10:19Z</dcterms:created>
  <dcterms:modified xsi:type="dcterms:W3CDTF">2014-11-12T15:39:59Z</dcterms:modified>
</cp:coreProperties>
</file>